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1" r:id="rId3"/>
  </p:sldMasterIdLst>
  <p:notesMasterIdLst>
    <p:notesMasterId r:id="rId14"/>
  </p:notesMasterIdLst>
  <p:sldIdLst>
    <p:sldId id="256" r:id="rId4"/>
    <p:sldId id="275" r:id="rId5"/>
    <p:sldId id="276" r:id="rId6"/>
    <p:sldId id="277" r:id="rId7"/>
    <p:sldId id="278" r:id="rId8"/>
    <p:sldId id="280" r:id="rId9"/>
    <p:sldId id="282" r:id="rId10"/>
    <p:sldId id="279" r:id="rId11"/>
    <p:sldId id="281" r:id="rId12"/>
    <p:sldId id="263" r:id="rId13"/>
  </p:sldIdLst>
  <p:sldSz cx="9144000" cy="6858000" type="screen4x3"/>
  <p:notesSz cx="7315200" cy="96012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47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6062" cy="398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6157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2313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IN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2312" cy="51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IN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2313" cy="51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IN"/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2312" cy="51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83A23A49-DA99-4B3B-89EB-5FF769C61B84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7617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AEC30E-C2A4-4756-8299-B6552B9BFF88}" type="slidenum">
              <a:rPr lang="en-IN"/>
              <a:pPr/>
              <a:t>1</a:t>
            </a:fld>
            <a:endParaRPr lang="en-IN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-198438"/>
            <a:ext cx="1588" cy="39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N" sz="2000" dirty="0">
              <a:latin typeface="Arial" charset="0"/>
              <a:ea typeface="SimSun" charset="-12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80AF9D2-317E-4EB1-BCA3-D01CF6945C2C}" type="slidenum">
              <a:rPr lang="en-IN" sz="1400">
                <a:solidFill>
                  <a:srgbClr val="1D528D"/>
                </a:solidFill>
              </a:rPr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IN" sz="1400" dirty="0">
              <a:solidFill>
                <a:srgbClr val="1D528D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812800"/>
            <a:ext cx="5319712" cy="3989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3A23A49-DA99-4B3B-89EB-5FF769C61B84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812800"/>
            <a:ext cx="5319712" cy="3989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3A23A49-DA99-4B3B-89EB-5FF769C61B84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812800"/>
            <a:ext cx="5319712" cy="3989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3A23A49-DA99-4B3B-89EB-5FF769C61B84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812800"/>
            <a:ext cx="5319712" cy="3989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3A23A49-DA99-4B3B-89EB-5FF769C61B84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812800"/>
            <a:ext cx="5319712" cy="3989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3A23A49-DA99-4B3B-89EB-5FF769C61B84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812800"/>
            <a:ext cx="5319712" cy="3989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3A23A49-DA99-4B3B-89EB-5FF769C61B84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08B24D-1A59-4663-B8D0-69CDBB264897}" type="slidenum">
              <a:rPr lang="en-IN"/>
              <a:pPr/>
              <a:t>10</a:t>
            </a:fld>
            <a:endParaRPr lang="en-IN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-228600"/>
            <a:ext cx="1588" cy="46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IN">
              <a:ea typeface="SimSun" charset="-122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0C910E8-8870-4EE5-9AD4-070E161F4927}" type="slidenum">
              <a:rPr lang="en-IN" sz="1400">
                <a:solidFill>
                  <a:srgbClr val="1D528D"/>
                </a:solidFill>
              </a:rPr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IN" sz="1400">
              <a:solidFill>
                <a:srgbClr val="1D528D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3" y="179388"/>
            <a:ext cx="2097087" cy="759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179388"/>
            <a:ext cx="6140450" cy="759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179388"/>
            <a:ext cx="8210550" cy="1125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11F568-B604-4A2A-AF3E-B8584C0CA16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3A295BD-8EFC-4590-94B2-A662AADEAA3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2E9D51-1830-4B7D-81A6-9338815B168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29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47800"/>
            <a:ext cx="4029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95852E9-922A-4AAD-9B35-4ACDA3F5AF1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81E16E-2B48-4ED4-B450-2C9302014E6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A86C9F-17E5-48F7-8BF6-B3D374B8CC2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58B703-0092-4CDD-86E1-985F7A2587F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DF7F41-64ED-4425-BEAF-03959761CAF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FF8C90B-9804-421B-AEDA-BBEA202C186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FEF98AE-4E49-414C-842A-23D6DC562C0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96838"/>
            <a:ext cx="2052637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6838"/>
            <a:ext cx="6005513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4ED7C0-C826-47FD-A269-11493AD78B3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D181130-F380-49FC-97E2-0172B6B6505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43A943-CCB2-44B0-91E1-1A001E68083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A432E6-05BC-437C-9F20-082715F2207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7488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088" y="1604963"/>
            <a:ext cx="4029075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7E08A6-4170-44E8-AAB0-8FBEFFA4A9C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A6F0B50-7143-47F1-9678-6CEC495D665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1EBBF4-3DB0-4641-8908-181B68A4EFA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A59D23-37AE-4769-AC00-CA5EE67ECD5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E771277-0B49-4EC5-B90F-D6FA5BADD0B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966B58-5E82-402A-876D-F611D86BBD9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44F95B-97EF-4A39-AAEE-2EA406D1194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96838"/>
            <a:ext cx="2051050" cy="6013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6838"/>
            <a:ext cx="6005513" cy="6013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3E82AC-192A-4609-9465-3B99B78CC47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4319588"/>
            <a:ext cx="4029075" cy="345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4319588"/>
            <a:ext cx="4029075" cy="345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rgbClr val="CACACA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2357438"/>
          <a:ext cx="9144000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15" imgW="10209524" imgH="1815873" progId="">
                  <p:embed/>
                </p:oleObj>
              </mc:Choice>
              <mc:Fallback>
                <p:oleObj r:id="rId15" imgW="10209524" imgH="1815873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57438"/>
                        <a:ext cx="9144000" cy="181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4925" y="4292600"/>
            <a:ext cx="9072563" cy="2519363"/>
            <a:chOff x="22" y="2704"/>
            <a:chExt cx="5715" cy="1587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2" y="2704"/>
              <a:ext cx="5716" cy="15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2" y="2704"/>
              <a:ext cx="5716" cy="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2700" y="0"/>
            <a:ext cx="9131300" cy="2303463"/>
          </a:xfrm>
          <a:prstGeom prst="rect">
            <a:avLst/>
          </a:prstGeom>
          <a:gradFill rotWithShape="0">
            <a:gsLst>
              <a:gs pos="0">
                <a:srgbClr val="1D528D"/>
              </a:gs>
              <a:gs pos="100000">
                <a:srgbClr val="0D254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19400" y="2519363"/>
            <a:ext cx="3119438" cy="1265237"/>
            <a:chOff x="1776" y="1587"/>
            <a:chExt cx="1965" cy="797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719" y="1587"/>
              <a:ext cx="682" cy="7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454" y="2082"/>
              <a:ext cx="288" cy="3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776" y="1918"/>
              <a:ext cx="419" cy="4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519363" y="720725"/>
            <a:ext cx="40513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6858000" y="64008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4319588"/>
            <a:ext cx="8210550" cy="345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179388"/>
            <a:ext cx="8210550" cy="1125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708" r:id="rId12"/>
  </p:sldLayoutIdLst>
  <p:transition>
    <p:dissolve/>
  </p:transition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FFFFF"/>
          </a:solidFill>
          <a:latin typeface="Arial" charset="0"/>
          <a:ea typeface="SimSun" charset="-122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FFFFF"/>
          </a:solidFill>
          <a:latin typeface="Arial" charset="0"/>
          <a:ea typeface="SimSun" charset="-122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FFFFF"/>
          </a:solidFill>
          <a:latin typeface="Arial" charset="0"/>
          <a:ea typeface="SimSun" charset="-122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FFFFF"/>
          </a:solidFill>
          <a:latin typeface="Arial" charset="0"/>
          <a:ea typeface="SimSun" charset="-122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FFFFF"/>
          </a:solidFill>
          <a:latin typeface="Arial" charset="0"/>
          <a:ea typeface="SimSun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FFFFF"/>
          </a:solidFill>
          <a:latin typeface="Arial" charset="0"/>
          <a:ea typeface="SimSun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FFFFF"/>
          </a:solidFill>
          <a:latin typeface="Arial" charset="0"/>
          <a:ea typeface="SimSun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FFFFF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3175" y="285750"/>
            <a:ext cx="9151938" cy="909638"/>
            <a:chOff x="2" y="180"/>
            <a:chExt cx="5765" cy="57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2" y="180"/>
              <a:ext cx="5766" cy="574"/>
            </a:xfrm>
            <a:prstGeom prst="rect">
              <a:avLst/>
            </a:prstGeom>
            <a:gradFill rotWithShape="0">
              <a:gsLst>
                <a:gs pos="0">
                  <a:srgbClr val="0099CC"/>
                </a:gs>
                <a:gs pos="100000">
                  <a:srgbClr val="1D528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rgbClr val="1D528D"/>
              </a:gs>
              <a:gs pos="100000">
                <a:srgbClr val="0D254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rgbClr val="CACACA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413" y="382588"/>
            <a:ext cx="7207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73138" y="765175"/>
            <a:ext cx="358775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513" y="6272213"/>
            <a:ext cx="2971800" cy="585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96838"/>
            <a:ext cx="6610350" cy="1214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10550" cy="4781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7338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77000"/>
            <a:ext cx="2114550" cy="35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CEFD89BC-54E2-4498-B193-83D97CD56EB0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dissolve/>
  </p:transition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3175" y="285750"/>
            <a:ext cx="9151938" cy="909638"/>
            <a:chOff x="2" y="180"/>
            <a:chExt cx="5765" cy="573"/>
          </a:xfrm>
        </p:grpSpPr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2" y="180"/>
              <a:ext cx="5766" cy="574"/>
            </a:xfrm>
            <a:prstGeom prst="rect">
              <a:avLst/>
            </a:prstGeom>
            <a:gradFill rotWithShape="0">
              <a:gsLst>
                <a:gs pos="0">
                  <a:srgbClr val="0099CC"/>
                </a:gs>
                <a:gs pos="100000">
                  <a:srgbClr val="1D528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rgbClr val="1D528D"/>
              </a:gs>
              <a:gs pos="100000">
                <a:srgbClr val="0D254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rgbClr val="CACACA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413" y="382588"/>
            <a:ext cx="7207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73138" y="765175"/>
            <a:ext cx="358775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272213"/>
            <a:ext cx="2971800" cy="585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96838"/>
            <a:ext cx="6608763" cy="122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429000" y="6461125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77000"/>
            <a:ext cx="211296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1D528D"/>
                </a:solidFill>
                <a:cs typeface="Arial Unicode MS" charset="0"/>
              </a:defRPr>
            </a:lvl1pPr>
          </a:lstStyle>
          <a:p>
            <a:fld id="{85FF1239-014B-4E2D-AB39-80208AC41D37}" type="slidenum">
              <a:rPr lang="en-IN"/>
              <a:pPr/>
              <a:t>‹#›</a:t>
            </a:fld>
            <a:endParaRPr lang="en-IN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8963" cy="450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dissolve/>
  </p:transition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D528D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D528D"/>
          </a:solidFill>
          <a:latin typeface="Arial" charset="0"/>
          <a:ea typeface="SimSun" charset="-122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D528D"/>
          </a:solidFill>
          <a:latin typeface="Arial" charset="0"/>
          <a:ea typeface="SimSun" charset="-122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D528D"/>
          </a:solidFill>
          <a:latin typeface="Arial" charset="0"/>
          <a:ea typeface="SimSun" charset="-122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D528D"/>
          </a:solidFill>
          <a:latin typeface="Arial" charset="0"/>
          <a:ea typeface="SimSun" charset="-122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D528D"/>
          </a:solidFill>
          <a:latin typeface="Arial" charset="0"/>
          <a:ea typeface="SimSun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D528D"/>
          </a:solidFill>
          <a:latin typeface="Arial" charset="0"/>
          <a:ea typeface="SimSun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D528D"/>
          </a:solidFill>
          <a:latin typeface="Arial" charset="0"/>
          <a:ea typeface="SimSun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D528D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1D528D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D528D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D52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932698"/>
            <a:ext cx="8376588" cy="89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>
                <a:solidFill>
                  <a:schemeClr val="accent6">
                    <a:lumMod val="50000"/>
                  </a:schemeClr>
                </a:solidFill>
              </a:rPr>
              <a:t>Testing and Debugging Your iPhone Application</a:t>
            </a:r>
          </a:p>
          <a:p>
            <a:endParaRPr lang="en-IN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590800"/>
            <a:ext cx="9144000" cy="11227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Thanks …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/>
              <a:t>iPhone</a:t>
            </a:r>
            <a:r>
              <a:rPr lang="en-US" dirty="0" smtClean="0"/>
              <a:t> Facts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Developer Challenges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Enterprise Challenges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User Challenges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How Testing can help you?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Questions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09905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iPhone </a:t>
            </a:r>
            <a:r>
              <a:rPr lang="en-US" dirty="0" smtClean="0"/>
              <a:t>facts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As of EOY 2010 73.5 Million </a:t>
            </a:r>
            <a:r>
              <a:rPr lang="en-US" dirty="0" err="1" smtClean="0"/>
              <a:t>iPhones</a:t>
            </a:r>
            <a:r>
              <a:rPr lang="en-US" dirty="0" smtClean="0"/>
              <a:t> are sold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3 existing OS versions and Two on the way …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4648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1959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iPhone </a:t>
            </a:r>
            <a:r>
              <a:rPr lang="en-US" dirty="0" smtClean="0"/>
              <a:t>facts </a:t>
            </a:r>
            <a:r>
              <a:rPr lang="en-US" dirty="0" err="1" smtClean="0"/>
              <a:t>contd</a:t>
            </a:r>
            <a:r>
              <a:rPr lang="en-US" dirty="0" smtClean="0"/>
              <a:t> 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As of Jan 16 there are more than 400K apps available in app store. Download count down is reaching 10 Billion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More than $250 M revenue generated in Dec 2010 – of which 70% goes to developers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Around 75% apps are listed as paid (</a:t>
            </a:r>
            <a:r>
              <a:rPr lang="en-US" dirty="0" err="1" smtClean="0"/>
              <a:t>avg</a:t>
            </a:r>
            <a:r>
              <a:rPr lang="en-US" dirty="0" smtClean="0"/>
              <a:t> price $3.63)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Around 25% downloaded apps are paid (</a:t>
            </a:r>
            <a:r>
              <a:rPr lang="en-US" dirty="0" err="1" smtClean="0"/>
              <a:t>avg</a:t>
            </a:r>
            <a:r>
              <a:rPr lang="en-US" dirty="0" smtClean="0"/>
              <a:t> price paid including free - $0.91</a:t>
            </a:r>
            <a:r>
              <a:rPr lang="en-US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Around 10% of users have done “</a:t>
            </a:r>
            <a:r>
              <a:rPr lang="en-US" dirty="0" err="1" smtClean="0"/>
              <a:t>jailbreaking</a:t>
            </a:r>
            <a:r>
              <a:rPr lang="en-US" dirty="0" smtClean="0"/>
              <a:t>”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61457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Developer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Regression in multiple versions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Usability &amp; Usage Pattern </a:t>
            </a:r>
            <a:r>
              <a:rPr lang="en-US" dirty="0" smtClean="0"/>
              <a:t>Analysis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Buffer Overflow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Enterprise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/>
              <a:t>Data </a:t>
            </a:r>
            <a:endParaRPr lang="en-US" dirty="0" smtClean="0"/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Security</a:t>
            </a:r>
            <a:endParaRPr lang="en-US" dirty="0"/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Shaping </a:t>
            </a:r>
            <a:r>
              <a:rPr lang="en-US" dirty="0"/>
              <a:t>(from multiple sources)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Usage Pattern Analytics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40887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Version Compatibility issues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Usability Issues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Data Unavailability / </a:t>
            </a:r>
            <a:r>
              <a:rPr lang="en-US" dirty="0" smtClean="0"/>
              <a:t>Security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Network hand-offs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Poor Performance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4021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Harvesting – </a:t>
            </a:r>
            <a:r>
              <a:rPr lang="en-US" dirty="0" err="1" smtClean="0"/>
              <a:t>MogoRoad</a:t>
            </a:r>
            <a:r>
              <a:rPr lang="en-US" dirty="0" smtClean="0"/>
              <a:t>, </a:t>
            </a:r>
            <a:r>
              <a:rPr lang="en-US" dirty="0" err="1" smtClean="0"/>
              <a:t>iSpy</a:t>
            </a:r>
            <a:r>
              <a:rPr lang="en-US" dirty="0" smtClean="0"/>
              <a:t>, Aurora Feint</a:t>
            </a:r>
          </a:p>
          <a:p>
            <a:endParaRPr lang="en-US" dirty="0"/>
          </a:p>
          <a:p>
            <a:r>
              <a:rPr lang="en-US" dirty="0" smtClean="0"/>
              <a:t>Worms – </a:t>
            </a:r>
            <a:r>
              <a:rPr lang="en-US" dirty="0" err="1" smtClean="0"/>
              <a:t>ikee</a:t>
            </a:r>
            <a:r>
              <a:rPr lang="en-US" dirty="0" smtClean="0"/>
              <a:t>, Dutch Ransom, </a:t>
            </a:r>
            <a:r>
              <a:rPr lang="en-US" dirty="0" err="1" smtClean="0"/>
              <a:t>Privacy.A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Vulnerabilities – </a:t>
            </a:r>
            <a:r>
              <a:rPr lang="en-US" dirty="0" err="1" smtClean="0"/>
              <a:t>libtiff</a:t>
            </a:r>
            <a:r>
              <a:rPr lang="en-US" dirty="0" smtClean="0"/>
              <a:t>, SMS Fuzzing, </a:t>
            </a:r>
            <a:r>
              <a:rPr lang="en-US" dirty="0" err="1" smtClean="0"/>
              <a:t>Jailbreakme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9712783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Bring “Separation of Concern” in your Architecture and handle different concerns separately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Test </a:t>
            </a:r>
            <a:r>
              <a:rPr lang="en-US" sz="2000" dirty="0"/>
              <a:t>your app </a:t>
            </a:r>
            <a:r>
              <a:rPr lang="en-US" sz="2000" dirty="0" smtClean="0"/>
              <a:t>on</a:t>
            </a:r>
            <a:endParaRPr lang="en-US" sz="2000" dirty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1800" dirty="0"/>
              <a:t>Multiple </a:t>
            </a:r>
            <a:r>
              <a:rPr lang="en-US" sz="1800" dirty="0" err="1" smtClean="0"/>
              <a:t>iOS</a:t>
            </a:r>
            <a:r>
              <a:rPr lang="en-US" sz="1800" dirty="0" smtClean="0"/>
              <a:t> </a:t>
            </a:r>
            <a:r>
              <a:rPr lang="en-US" sz="1800" dirty="0"/>
              <a:t>platform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1800" dirty="0"/>
              <a:t>Multiple Network (across globe)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1800" dirty="0"/>
              <a:t>Multiple </a:t>
            </a:r>
            <a:r>
              <a:rPr lang="en-US" sz="1800" dirty="0" err="1" smtClean="0"/>
              <a:t>iPHONE</a:t>
            </a:r>
            <a:r>
              <a:rPr lang="en-US" sz="1800" dirty="0" smtClean="0"/>
              <a:t> </a:t>
            </a:r>
            <a:r>
              <a:rPr lang="en-US" sz="1800" dirty="0"/>
              <a:t>handset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Conduct effective Beta Test of your app and deliver more usable solution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Use </a:t>
            </a:r>
            <a:r>
              <a:rPr lang="en-US" sz="2000" i="1" dirty="0"/>
              <a:t>Real</a:t>
            </a:r>
            <a:r>
              <a:rPr lang="en-US" sz="2000" dirty="0"/>
              <a:t> Data and </a:t>
            </a:r>
            <a:r>
              <a:rPr lang="en-US" sz="2000" i="1" dirty="0"/>
              <a:t>Real </a:t>
            </a:r>
            <a:r>
              <a:rPr lang="en-US" sz="2000" dirty="0" smtClean="0"/>
              <a:t>people </a:t>
            </a:r>
            <a:r>
              <a:rPr lang="en-US" sz="2000" dirty="0"/>
              <a:t>to test </a:t>
            </a:r>
            <a:r>
              <a:rPr lang="en-US" sz="2000" i="1" dirty="0"/>
              <a:t>Real</a:t>
            </a:r>
            <a:r>
              <a:rPr lang="en-US" sz="2000" dirty="0" smtClean="0"/>
              <a:t> Applications in </a:t>
            </a:r>
            <a:r>
              <a:rPr lang="en-US" sz="2000" i="1" dirty="0"/>
              <a:t>Real</a:t>
            </a:r>
            <a:r>
              <a:rPr lang="en-US" sz="2000" dirty="0" smtClean="0"/>
              <a:t> </a:t>
            </a:r>
            <a:r>
              <a:rPr lang="en-US" sz="2000" dirty="0" smtClean="0"/>
              <a:t>networks</a:t>
            </a:r>
            <a:endParaRPr lang="en-US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Analyze usage pattern of your app to identify areas of improvement (performance, security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1702730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781550"/>
          </a:xfrm>
        </p:spPr>
        <p:txBody>
          <a:bodyPr/>
          <a:lstStyle/>
          <a:p>
            <a:r>
              <a:rPr lang="en-US" dirty="0" err="1" smtClean="0"/>
              <a:t>iPhoney</a:t>
            </a:r>
            <a:r>
              <a:rPr lang="en-US" dirty="0"/>
              <a:t> - http://www.marketcircle.com/iphoney</a:t>
            </a:r>
            <a:r>
              <a:rPr lang="en-US" dirty="0" smtClean="0"/>
              <a:t>/</a:t>
            </a:r>
          </a:p>
          <a:p>
            <a:endParaRPr lang="en-US" dirty="0"/>
          </a:p>
          <a:p>
            <a:r>
              <a:rPr lang="en-US" dirty="0"/>
              <a:t>W3c - http://validator.w3.org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MobiReady</a:t>
            </a:r>
            <a:r>
              <a:rPr lang="en-US" dirty="0"/>
              <a:t> - http://</a:t>
            </a:r>
            <a:r>
              <a:rPr lang="en-US" dirty="0" smtClean="0"/>
              <a:t>ready.mobi</a:t>
            </a:r>
          </a:p>
          <a:p>
            <a:endParaRPr lang="en-US" dirty="0"/>
          </a:p>
          <a:p>
            <a:r>
              <a:rPr lang="en-US" dirty="0" err="1" smtClean="0"/>
              <a:t>FoneMonkey</a:t>
            </a:r>
            <a:r>
              <a:rPr lang="en-US" dirty="0"/>
              <a:t> - http://</a:t>
            </a:r>
            <a:r>
              <a:rPr lang="en-US" dirty="0" smtClean="0"/>
              <a:t>www.gorillalogic.com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0712766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302</Words>
  <Application>Microsoft Office PowerPoint</Application>
  <PresentationFormat>On-screen Show (4:3)</PresentationFormat>
  <Paragraphs>68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Office Theme</vt:lpstr>
      <vt:lpstr>Office Theme</vt:lpstr>
      <vt:lpstr>PowerPoint Presentation</vt:lpstr>
      <vt:lpstr>Agenda</vt:lpstr>
      <vt:lpstr>iPhone facts</vt:lpstr>
      <vt:lpstr>iPhone facts contd …</vt:lpstr>
      <vt:lpstr>Challenges</vt:lpstr>
      <vt:lpstr>Customer Challenges</vt:lpstr>
      <vt:lpstr>Security</vt:lpstr>
      <vt:lpstr>Solutions …</vt:lpstr>
      <vt:lpstr>Tools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Overview Presented by : Anuradha Biswas</dc:title>
  <dc:creator>Sumukha Rao</dc:creator>
  <cp:lastModifiedBy>Abhik Biswas</cp:lastModifiedBy>
  <cp:revision>80</cp:revision>
  <cp:lastPrinted>1601-01-01T00:00:00Z</cp:lastPrinted>
  <dcterms:created xsi:type="dcterms:W3CDTF">2010-05-31T07:25:41Z</dcterms:created>
  <dcterms:modified xsi:type="dcterms:W3CDTF">2011-01-22T09:12:51Z</dcterms:modified>
</cp:coreProperties>
</file>