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1" r:id="rId3"/>
  </p:sldMasterIdLst>
  <p:notesMasterIdLst>
    <p:notesMasterId r:id="rId14"/>
  </p:notesMasterIdLst>
  <p:sldIdLst>
    <p:sldId id="256" r:id="rId4"/>
    <p:sldId id="275" r:id="rId5"/>
    <p:sldId id="276" r:id="rId6"/>
    <p:sldId id="277" r:id="rId7"/>
    <p:sldId id="278" r:id="rId8"/>
    <p:sldId id="280" r:id="rId9"/>
    <p:sldId id="282" r:id="rId10"/>
    <p:sldId id="279" r:id="rId11"/>
    <p:sldId id="281" r:id="rId12"/>
    <p:sldId id="263" r:id="rId13"/>
  </p:sldIdLst>
  <p:sldSz cx="9144000" cy="6858000" type="screen4x3"/>
  <p:notesSz cx="7315200" cy="9601200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SimSun" charset="-122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SimSun" charset="-122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SimSun" charset="-122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SimSun" charset="-122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SimSun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SimSun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SimSun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SimSun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SimSun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26" y="47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AutoShape 10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AutoShape 1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Rectangle 1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26062" cy="3989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6157" name="Rectangle 13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29325" cy="4792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62313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en-IN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62312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en-IN"/>
          </a:p>
        </p:txBody>
      </p:sp>
      <p:sp>
        <p:nvSpPr>
          <p:cNvPr id="6160" name="Rectangle 16"/>
          <p:cNvSpPr>
            <a:spLocks noGrp="1" noChangeArrowheads="1"/>
          </p:cNvSpPr>
          <p:nvPr>
            <p:ph type="ftr"/>
          </p:nvPr>
        </p:nvSpPr>
        <p:spPr bwMode="auto">
          <a:xfrm>
            <a:off x="0" y="10155238"/>
            <a:ext cx="3262313" cy="515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en-IN"/>
          </a:p>
        </p:txBody>
      </p:sp>
      <p:sp>
        <p:nvSpPr>
          <p:cNvPr id="6161" name="Rectangle 17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5238"/>
            <a:ext cx="3262312" cy="515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fld id="{83A23A49-DA99-4B3B-89EB-5FF769C61B84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76174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9AEC30E-C2A4-4756-8299-B6552B9BFF88}" type="slidenum">
              <a:rPr lang="en-IN"/>
              <a:pPr/>
              <a:t>1</a:t>
            </a:fld>
            <a:endParaRPr lang="en-IN" dirty="0"/>
          </a:p>
        </p:txBody>
      </p:sp>
      <p:sp>
        <p:nvSpPr>
          <p:cNvPr id="153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0" y="-198438"/>
            <a:ext cx="1588" cy="3984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>
              <a:spcBef>
                <a:spcPct val="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sz="2000" dirty="0">
              <a:latin typeface="Arial" charset="0"/>
              <a:ea typeface="SimSun" charset="-122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580AF9D2-317E-4EB1-BCA3-D01CF6945C2C}" type="slidenum">
              <a:rPr lang="en-IN" sz="1400">
                <a:solidFill>
                  <a:srgbClr val="1D528D"/>
                </a:solidFill>
              </a:rPr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</a:t>
            </a:fld>
            <a:endParaRPr lang="en-IN" sz="1400" dirty="0">
              <a:solidFill>
                <a:srgbClr val="1D528D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9663" y="812800"/>
            <a:ext cx="5319712" cy="39893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83A23A49-DA99-4B3B-89EB-5FF769C61B84}" type="slidenum">
              <a:rPr lang="en-IN" smtClean="0"/>
              <a:pPr/>
              <a:t>2</a:t>
            </a:fld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9663" y="812800"/>
            <a:ext cx="5319712" cy="39893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83A23A49-DA99-4B3B-89EB-5FF769C61B84}" type="slidenum">
              <a:rPr lang="en-IN" smtClean="0"/>
              <a:pPr/>
              <a:t>3</a:t>
            </a:fld>
            <a:endParaRPr lang="en-I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9663" y="812800"/>
            <a:ext cx="5319712" cy="39893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83A23A49-DA99-4B3B-89EB-5FF769C61B84}" type="slidenum">
              <a:rPr lang="en-IN" smtClean="0"/>
              <a:pPr/>
              <a:t>4</a:t>
            </a:fld>
            <a:endParaRPr lang="en-I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9663" y="812800"/>
            <a:ext cx="5319712" cy="39893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83A23A49-DA99-4B3B-89EB-5FF769C61B84}" type="slidenum">
              <a:rPr lang="en-IN" smtClean="0"/>
              <a:pPr/>
              <a:t>5</a:t>
            </a:fld>
            <a:endParaRPr lang="en-I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9663" y="812800"/>
            <a:ext cx="5319712" cy="39893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83A23A49-DA99-4B3B-89EB-5FF769C61B84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9663" y="812800"/>
            <a:ext cx="5319712" cy="39893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83A23A49-DA99-4B3B-89EB-5FF769C61B84}" type="slidenum">
              <a:rPr lang="en-IN" smtClean="0"/>
              <a:pPr/>
              <a:t>8</a:t>
            </a:fld>
            <a:endParaRPr lang="en-I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F08B24D-1A59-4663-B8D0-69CDBB264897}" type="slidenum">
              <a:rPr lang="en-IN"/>
              <a:pPr/>
              <a:t>10</a:t>
            </a:fld>
            <a:endParaRPr lang="en-IN"/>
          </a:p>
        </p:txBody>
      </p:sp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0" y="-228600"/>
            <a:ext cx="1588" cy="46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>
              <a:ea typeface="SimSun" charset="-122"/>
            </a:endParaRP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0" y="0"/>
            <a:ext cx="1588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80C910E8-8870-4EE5-9AD4-070E161F4927}" type="slidenum">
              <a:rPr lang="en-IN" sz="1400">
                <a:solidFill>
                  <a:srgbClr val="1D528D"/>
                </a:solidFill>
              </a:rPr>
              <a:pPr>
                <a:lnSpc>
                  <a:spcPct val="100000"/>
                </a:lnSpc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10</a:t>
            </a:fld>
            <a:endParaRPr lang="en-IN" sz="1400">
              <a:solidFill>
                <a:srgbClr val="1D528D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3213" y="179388"/>
            <a:ext cx="2097087" cy="759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363" y="179388"/>
            <a:ext cx="6140450" cy="759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363" y="179388"/>
            <a:ext cx="8210550" cy="1125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511F568-B604-4A2A-AF3E-B8584C0CA169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3A295BD-8EFC-4590-94B2-A662AADEAA3D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C2E9D51-1830-4B7D-81A6-9338815B1689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29075" cy="478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8675" y="1447800"/>
            <a:ext cx="4029075" cy="478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95852E9-922A-4AAD-9B35-4ACDA3F5AF1A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781E16E-2B48-4ED4-B450-2C9302014E60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DA86C9F-17E5-48F7-8BF6-B3D374B8CC27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058B703-0092-4CDD-86E1-985F7A2587F2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2DF7F41-64ED-4425-BEAF-03959761CAF5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dissolv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FF8C90B-9804-421B-AEDA-BBEA202C1869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dissolv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FEF98AE-4E49-414C-842A-23D6DC562C0E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dissolv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96838"/>
            <a:ext cx="2052637" cy="61325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6838"/>
            <a:ext cx="6005513" cy="61325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C4ED7C0-C826-47FD-A269-11493AD78B36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dissolv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D181130-F380-49FC-97E2-0172B6B6505E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dissolv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243A943-CCB2-44B0-91E1-1A001E68083C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dissolv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1A432E6-05BC-437C-9F20-082715F22077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dissolv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27488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088" y="1604963"/>
            <a:ext cx="4029075" cy="4505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C7E08A6-4170-44E8-AAB0-8FBEFFA4A9CF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dissolv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A6F0B50-7143-47F1-9678-6CEC495D665A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dissolv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01EBBF4-3DB0-4641-8908-181B68A4EFA1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dissolv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BA59D23-37AE-4769-AC00-CA5EE67ECD55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dissolv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E771277-0B49-4EC5-B90F-D6FA5BADD0B6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dissolv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4966B58-5E82-402A-876D-F611D86BBD9A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dissolv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744F95B-97EF-4A39-AAEE-2EA406D1194E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dissolv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96838"/>
            <a:ext cx="2051050" cy="6013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6838"/>
            <a:ext cx="6005513" cy="6013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93E82AC-192A-4609-9465-3B99B78CC470}" type="slidenum">
              <a:rPr lang="en-IN"/>
              <a:pPr/>
              <a:t>‹#›</a:t>
            </a:fld>
            <a:endParaRPr lang="en-IN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4319588"/>
            <a:ext cx="4029075" cy="345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1225" y="4319588"/>
            <a:ext cx="4029075" cy="345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2700" y="1235075"/>
            <a:ext cx="9132888" cy="158750"/>
          </a:xfrm>
          <a:prstGeom prst="rect">
            <a:avLst/>
          </a:prstGeom>
          <a:gradFill rotWithShape="0">
            <a:gsLst>
              <a:gs pos="0">
                <a:srgbClr val="CACACA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0" y="2357438"/>
          <a:ext cx="9144000" cy="181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r:id="rId15" imgW="10209524" imgH="1815873" progId="">
                  <p:embed/>
                </p:oleObj>
              </mc:Choice>
              <mc:Fallback>
                <p:oleObj r:id="rId15" imgW="10209524" imgH="1815873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357438"/>
                        <a:ext cx="9144000" cy="1819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34925" y="4292600"/>
            <a:ext cx="9072563" cy="2519363"/>
            <a:chOff x="22" y="2704"/>
            <a:chExt cx="5715" cy="1587"/>
          </a:xfrm>
        </p:grpSpPr>
        <p:sp>
          <p:nvSpPr>
            <p:cNvPr id="1028" name="Rectangle 4"/>
            <p:cNvSpPr>
              <a:spLocks noChangeArrowheads="1"/>
            </p:cNvSpPr>
            <p:nvPr/>
          </p:nvSpPr>
          <p:spPr bwMode="auto">
            <a:xfrm>
              <a:off x="22" y="2704"/>
              <a:ext cx="5716" cy="15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22" y="2704"/>
              <a:ext cx="5716" cy="9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12700" y="0"/>
            <a:ext cx="9131300" cy="2303463"/>
          </a:xfrm>
          <a:prstGeom prst="rect">
            <a:avLst/>
          </a:prstGeom>
          <a:gradFill rotWithShape="0">
            <a:gsLst>
              <a:gs pos="0">
                <a:srgbClr val="1D528D"/>
              </a:gs>
              <a:gs pos="100000">
                <a:srgbClr val="0D2541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2819400" y="2519363"/>
            <a:ext cx="3119438" cy="1265237"/>
            <a:chOff x="1776" y="1587"/>
            <a:chExt cx="1965" cy="797"/>
          </a:xfrm>
        </p:grpSpPr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2719" y="1587"/>
              <a:ext cx="682" cy="71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3454" y="2082"/>
              <a:ext cx="288" cy="30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1776" y="1918"/>
              <a:ext cx="419" cy="44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</p:grp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2519363" y="720725"/>
            <a:ext cx="4051300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36" name="Text Box 12"/>
          <p:cNvSpPr txBox="1">
            <a:spLocks noChangeArrowheads="1"/>
          </p:cNvSpPr>
          <p:nvPr/>
        </p:nvSpPr>
        <p:spPr bwMode="auto">
          <a:xfrm>
            <a:off x="6858000" y="64008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4319588"/>
            <a:ext cx="8210550" cy="345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360363" y="179388"/>
            <a:ext cx="8210550" cy="1125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708" r:id="rId12"/>
  </p:sldLayoutIdLst>
  <p:transition>
    <p:dissolve/>
  </p:transition>
  <p:txStyles>
    <p:titleStyle>
      <a:lvl1pPr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FFFFFF"/>
          </a:solidFill>
          <a:latin typeface="Arial" charset="0"/>
          <a:ea typeface="SimSun" charset="-122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FFFFFF"/>
          </a:solidFill>
          <a:latin typeface="Arial" charset="0"/>
          <a:ea typeface="SimSun" charset="-122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FFFFFF"/>
          </a:solidFill>
          <a:latin typeface="Arial" charset="0"/>
          <a:ea typeface="SimSun" charset="-122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FFFFFF"/>
          </a:solidFill>
          <a:latin typeface="Arial" charset="0"/>
          <a:ea typeface="SimSun" charset="-122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FFFFFF"/>
          </a:solidFill>
          <a:latin typeface="Arial" charset="0"/>
          <a:ea typeface="SimSun" charset="-122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FFFFFF"/>
          </a:solidFill>
          <a:latin typeface="Arial" charset="0"/>
          <a:ea typeface="SimSun" charset="-122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FFFFFF"/>
          </a:solidFill>
          <a:latin typeface="Arial" charset="0"/>
          <a:ea typeface="SimSun" charset="-122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FFFFFF"/>
          </a:solidFill>
          <a:latin typeface="Arial" charset="0"/>
          <a:ea typeface="SimSun" charset="-122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D528D"/>
          </a:solidFill>
          <a:latin typeface="+mn-lt"/>
          <a:ea typeface="+mn-ea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D528D"/>
          </a:solidFill>
          <a:latin typeface="+mn-lt"/>
          <a:ea typeface="+mn-ea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D528D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D528D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D528D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D528D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D528D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9" name="Group 1"/>
          <p:cNvGrpSpPr>
            <a:grpSpLocks/>
          </p:cNvGrpSpPr>
          <p:nvPr/>
        </p:nvGrpSpPr>
        <p:grpSpPr bwMode="auto">
          <a:xfrm>
            <a:off x="3175" y="285750"/>
            <a:ext cx="9151938" cy="909638"/>
            <a:chOff x="2" y="180"/>
            <a:chExt cx="5765" cy="573"/>
          </a:xfrm>
        </p:grpSpPr>
        <p:sp>
          <p:nvSpPr>
            <p:cNvPr id="2050" name="Rectangle 2"/>
            <p:cNvSpPr>
              <a:spLocks noChangeArrowheads="1"/>
            </p:cNvSpPr>
            <p:nvPr/>
          </p:nvSpPr>
          <p:spPr bwMode="auto">
            <a:xfrm>
              <a:off x="2" y="180"/>
              <a:ext cx="5766" cy="574"/>
            </a:xfrm>
            <a:prstGeom prst="rect">
              <a:avLst/>
            </a:prstGeom>
            <a:gradFill rotWithShape="0">
              <a:gsLst>
                <a:gs pos="0">
                  <a:srgbClr val="0099CC"/>
                </a:gs>
                <a:gs pos="100000">
                  <a:srgbClr val="1D528D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588" y="0"/>
            <a:ext cx="9144000" cy="241300"/>
          </a:xfrm>
          <a:prstGeom prst="rect">
            <a:avLst/>
          </a:prstGeom>
          <a:gradFill rotWithShape="0">
            <a:gsLst>
              <a:gs pos="0">
                <a:srgbClr val="1D528D"/>
              </a:gs>
              <a:gs pos="100000">
                <a:srgbClr val="0D254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2700" y="1235075"/>
            <a:ext cx="9132888" cy="158750"/>
          </a:xfrm>
          <a:prstGeom prst="rect">
            <a:avLst/>
          </a:prstGeom>
          <a:gradFill rotWithShape="0">
            <a:gsLst>
              <a:gs pos="0">
                <a:srgbClr val="CACACA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2413" y="382588"/>
            <a:ext cx="720725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973138" y="765175"/>
            <a:ext cx="358775" cy="358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6513" y="6272213"/>
            <a:ext cx="2971800" cy="585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05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96838"/>
            <a:ext cx="6610350" cy="1214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10550" cy="4781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7338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477000"/>
            <a:ext cx="2114550" cy="355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fld id="{CEFD89BC-54E2-4498-B193-83D97CD56EB0}" type="slidenum">
              <a:rPr lang="en-IN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ransition>
    <p:dissolve/>
  </p:transition>
  <p:txStyles>
    <p:titleStyle>
      <a:lvl1pPr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FFFFFF"/>
          </a:solidFill>
          <a:latin typeface="Arial" charset="0"/>
          <a:ea typeface="SimSun" charset="-122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FFFFFF"/>
          </a:solidFill>
          <a:latin typeface="Arial" charset="0"/>
          <a:ea typeface="SimSun" charset="-122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FFFFFF"/>
          </a:solidFill>
          <a:latin typeface="Arial" charset="0"/>
          <a:ea typeface="SimSun" charset="-122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FFFFFF"/>
          </a:solidFill>
          <a:latin typeface="Arial" charset="0"/>
          <a:ea typeface="SimSun" charset="-122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FFFFFF"/>
          </a:solidFill>
          <a:latin typeface="Arial" charset="0"/>
          <a:ea typeface="SimSun" charset="-122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FFFFFF"/>
          </a:solidFill>
          <a:latin typeface="Arial" charset="0"/>
          <a:ea typeface="SimSun" charset="-122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FFFFFF"/>
          </a:solidFill>
          <a:latin typeface="Arial" charset="0"/>
          <a:ea typeface="SimSun" charset="-122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FFFFFF"/>
          </a:solidFill>
          <a:latin typeface="Arial" charset="0"/>
          <a:ea typeface="SimSun" charset="-122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7" name="Group 1"/>
          <p:cNvGrpSpPr>
            <a:grpSpLocks/>
          </p:cNvGrpSpPr>
          <p:nvPr/>
        </p:nvGrpSpPr>
        <p:grpSpPr bwMode="auto">
          <a:xfrm>
            <a:off x="3175" y="285750"/>
            <a:ext cx="9151938" cy="909638"/>
            <a:chOff x="2" y="180"/>
            <a:chExt cx="5765" cy="573"/>
          </a:xfrm>
        </p:grpSpPr>
        <p:sp>
          <p:nvSpPr>
            <p:cNvPr id="4098" name="Rectangle 2"/>
            <p:cNvSpPr>
              <a:spLocks noChangeArrowheads="1"/>
            </p:cNvSpPr>
            <p:nvPr/>
          </p:nvSpPr>
          <p:spPr bwMode="auto">
            <a:xfrm>
              <a:off x="2" y="180"/>
              <a:ext cx="5766" cy="574"/>
            </a:xfrm>
            <a:prstGeom prst="rect">
              <a:avLst/>
            </a:prstGeom>
            <a:gradFill rotWithShape="0">
              <a:gsLst>
                <a:gs pos="0">
                  <a:srgbClr val="0099CC"/>
                </a:gs>
                <a:gs pos="100000">
                  <a:srgbClr val="1D528D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588" y="0"/>
            <a:ext cx="9144000" cy="241300"/>
          </a:xfrm>
          <a:prstGeom prst="rect">
            <a:avLst/>
          </a:prstGeom>
          <a:gradFill rotWithShape="0">
            <a:gsLst>
              <a:gs pos="0">
                <a:srgbClr val="1D528D"/>
              </a:gs>
              <a:gs pos="100000">
                <a:srgbClr val="0D254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2700" y="1235075"/>
            <a:ext cx="9132888" cy="158750"/>
          </a:xfrm>
          <a:prstGeom prst="rect">
            <a:avLst/>
          </a:prstGeom>
          <a:gradFill rotWithShape="0">
            <a:gsLst>
              <a:gs pos="0">
                <a:srgbClr val="CACACA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2413" y="382588"/>
            <a:ext cx="720725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973138" y="765175"/>
            <a:ext cx="358775" cy="358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272213"/>
            <a:ext cx="2971800" cy="585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410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96838"/>
            <a:ext cx="6608763" cy="1222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3429000" y="6461125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477000"/>
            <a:ext cx="211296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buClrTx/>
              <a:buFontTx/>
              <a:buNone/>
              <a:tabLst>
                <a:tab pos="723900" algn="l"/>
                <a:tab pos="1447800" algn="l"/>
              </a:tabLst>
              <a:defRPr>
                <a:solidFill>
                  <a:srgbClr val="1D528D"/>
                </a:solidFill>
                <a:cs typeface="Arial Unicode MS" charset="0"/>
              </a:defRPr>
            </a:lvl1pPr>
          </a:lstStyle>
          <a:p>
            <a:fld id="{85FF1239-014B-4E2D-AB39-80208AC41D37}" type="slidenum">
              <a:rPr lang="en-IN"/>
              <a:pPr/>
              <a:t>‹#›</a:t>
            </a:fld>
            <a:endParaRPr lang="en-IN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08963" cy="4505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>
    <p:dissolve/>
  </p:transition>
  <p:txStyles>
    <p:titleStyle>
      <a:lvl1pPr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D528D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D528D"/>
          </a:solidFill>
          <a:latin typeface="Arial" charset="0"/>
          <a:ea typeface="SimSun" charset="-122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D528D"/>
          </a:solidFill>
          <a:latin typeface="Arial" charset="0"/>
          <a:ea typeface="SimSun" charset="-122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D528D"/>
          </a:solidFill>
          <a:latin typeface="Arial" charset="0"/>
          <a:ea typeface="SimSun" charset="-122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D528D"/>
          </a:solidFill>
          <a:latin typeface="Arial" charset="0"/>
          <a:ea typeface="SimSun" charset="-122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D528D"/>
          </a:solidFill>
          <a:latin typeface="Arial" charset="0"/>
          <a:ea typeface="SimSun" charset="-122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D528D"/>
          </a:solidFill>
          <a:latin typeface="Arial" charset="0"/>
          <a:ea typeface="SimSun" charset="-122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D528D"/>
          </a:solidFill>
          <a:latin typeface="Arial" charset="0"/>
          <a:ea typeface="SimSun" charset="-122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1D528D"/>
          </a:solidFill>
          <a:latin typeface="Arial" charset="0"/>
          <a:ea typeface="SimSun" charset="-122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1D528D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1D528D"/>
          </a:solidFill>
          <a:latin typeface="+mn-lt"/>
          <a:ea typeface="+mn-ea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D528D"/>
          </a:solidFill>
          <a:latin typeface="+mn-lt"/>
          <a:ea typeface="+mn-ea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D528D"/>
          </a:solidFill>
          <a:latin typeface="+mn-lt"/>
          <a:ea typeface="+mn-ea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D528D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D528D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D528D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D528D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D528D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932698"/>
            <a:ext cx="8376588" cy="8938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chemeClr val="accent6">
                    <a:lumMod val="50000"/>
                  </a:schemeClr>
                </a:solidFill>
              </a:rPr>
              <a:t>Testing and Debugging Your iPhone Application</a:t>
            </a:r>
          </a:p>
          <a:p>
            <a:endParaRPr lang="en-IN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2590800"/>
            <a:ext cx="9144000" cy="11227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7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Thanks …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 err="1" smtClean="0"/>
              <a:t>iPhone</a:t>
            </a:r>
            <a:r>
              <a:rPr lang="en-US" dirty="0" smtClean="0"/>
              <a:t> Facts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Developer Challenges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Enterprise Challenges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User Challenges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How Testing can help you?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Questions</a:t>
            </a:r>
          </a:p>
          <a:p>
            <a:pPr marL="457200" indent="-457200">
              <a:buFont typeface="Arial" pitchFamily="34" charset="0"/>
              <a:buChar char="•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3099053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iPhone </a:t>
            </a:r>
            <a:r>
              <a:rPr lang="en-US" dirty="0" smtClean="0"/>
              <a:t>facts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As of EOY 2010 73.5 Million </a:t>
            </a:r>
            <a:r>
              <a:rPr lang="en-US" dirty="0" err="1" smtClean="0"/>
              <a:t>iPhones</a:t>
            </a:r>
            <a:r>
              <a:rPr lang="en-US" dirty="0" smtClean="0"/>
              <a:t> are sold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3 existing OS versions and Two on the way …</a:t>
            </a:r>
          </a:p>
          <a:p>
            <a:pPr marL="457200" indent="-457200">
              <a:buFont typeface="Arial" pitchFamily="34" charset="0"/>
              <a:buChar char="•"/>
            </a:pPr>
            <a:endParaRPr lang="en-U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438400"/>
            <a:ext cx="46482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519590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iPhone </a:t>
            </a:r>
            <a:r>
              <a:rPr lang="en-US" dirty="0" smtClean="0"/>
              <a:t>facts </a:t>
            </a:r>
            <a:r>
              <a:rPr lang="en-US" dirty="0" err="1" smtClean="0"/>
              <a:t>contd</a:t>
            </a:r>
            <a:r>
              <a:rPr lang="en-US" dirty="0" smtClean="0"/>
              <a:t> …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As of Jan 16 there are more than 400K apps available in app store. Download count down is reaching 10 Billion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/>
              <a:t>More than $250 M revenue generated in Dec 2010 – of which 70% goes to developers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Around 75% apps are listed as paid (</a:t>
            </a:r>
            <a:r>
              <a:rPr lang="en-US" dirty="0" err="1" smtClean="0"/>
              <a:t>avg</a:t>
            </a:r>
            <a:r>
              <a:rPr lang="en-US" dirty="0" smtClean="0"/>
              <a:t> price $3.63)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Around 25% downloaded apps are paid (</a:t>
            </a:r>
            <a:r>
              <a:rPr lang="en-US" dirty="0" err="1" smtClean="0"/>
              <a:t>avg</a:t>
            </a:r>
            <a:r>
              <a:rPr lang="en-US" dirty="0" smtClean="0"/>
              <a:t> price paid including free - $0.91</a:t>
            </a:r>
            <a:r>
              <a:rPr lang="en-US" dirty="0" smtClean="0"/>
              <a:t>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Around 10% of users have done “</a:t>
            </a:r>
            <a:r>
              <a:rPr lang="en-US" dirty="0" err="1" smtClean="0"/>
              <a:t>jailbreaking</a:t>
            </a:r>
            <a:r>
              <a:rPr lang="en-US" dirty="0" smtClean="0"/>
              <a:t>”</a:t>
            </a:r>
            <a:endParaRPr lang="en-US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dirty="0" smtClean="0"/>
          </a:p>
          <a:p>
            <a:pPr marL="457200" indent="-457200">
              <a:buFont typeface="Arial" pitchFamily="34" charset="0"/>
              <a:buChar char="•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9614579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Developer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en-US" dirty="0" smtClean="0"/>
              <a:t>Regression in multiple versions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en-US" dirty="0" smtClean="0"/>
              <a:t>Usability &amp; Usage Pattern </a:t>
            </a:r>
            <a:r>
              <a:rPr lang="en-US" dirty="0" smtClean="0"/>
              <a:t>Analysis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en-US" dirty="0" smtClean="0"/>
              <a:t>Buffer Overflow</a:t>
            </a:r>
            <a:endParaRPr lang="en-US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Enterprise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en-US" dirty="0"/>
              <a:t>Data </a:t>
            </a:r>
            <a:endParaRPr lang="en-US" dirty="0" smtClean="0"/>
          </a:p>
          <a:p>
            <a:pPr marL="1257300" lvl="2" indent="-457200">
              <a:buFont typeface="Arial" pitchFamily="34" charset="0"/>
              <a:buChar char="•"/>
            </a:pPr>
            <a:r>
              <a:rPr lang="en-US" dirty="0" smtClean="0"/>
              <a:t>Security</a:t>
            </a:r>
            <a:endParaRPr lang="en-US" dirty="0"/>
          </a:p>
          <a:p>
            <a:pPr marL="1257300" lvl="2" indent="-457200">
              <a:buFont typeface="Arial" pitchFamily="34" charset="0"/>
              <a:buChar char="•"/>
            </a:pPr>
            <a:r>
              <a:rPr lang="en-US" dirty="0" smtClean="0"/>
              <a:t>Shaping </a:t>
            </a:r>
            <a:r>
              <a:rPr lang="en-US" dirty="0"/>
              <a:t>(from multiple sources)</a:t>
            </a:r>
          </a:p>
          <a:p>
            <a:pPr marL="1257300" lvl="2" indent="-457200">
              <a:buFont typeface="Arial" pitchFamily="34" charset="0"/>
              <a:buChar char="•"/>
            </a:pPr>
            <a:r>
              <a:rPr lang="en-US" dirty="0" smtClean="0"/>
              <a:t>Usage Pattern Analytics</a:t>
            </a:r>
          </a:p>
          <a:p>
            <a:pPr marL="457200" indent="-457200">
              <a:buFont typeface="Arial" pitchFamily="34" charset="0"/>
              <a:buChar char="•"/>
            </a:pPr>
            <a:endParaRPr lang="en-US" dirty="0" smtClean="0"/>
          </a:p>
          <a:p>
            <a:pPr marL="457200" indent="-457200">
              <a:buFont typeface="Arial" pitchFamily="34" charset="0"/>
              <a:buChar char="•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3408876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Challenges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Version Compatibility issues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Usability Issues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Data Unavailability / </a:t>
            </a:r>
            <a:r>
              <a:rPr lang="en-US" dirty="0" smtClean="0"/>
              <a:t>Security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Network hand-offs</a:t>
            </a:r>
            <a:endParaRPr lang="en-US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Poor Performance</a:t>
            </a: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440219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Harvesting – </a:t>
            </a:r>
            <a:r>
              <a:rPr lang="en-US" dirty="0" err="1" smtClean="0"/>
              <a:t>MogoRoad</a:t>
            </a:r>
            <a:r>
              <a:rPr lang="en-US" dirty="0" smtClean="0"/>
              <a:t>, </a:t>
            </a:r>
            <a:r>
              <a:rPr lang="en-US" dirty="0" err="1" smtClean="0"/>
              <a:t>iSpy</a:t>
            </a:r>
            <a:r>
              <a:rPr lang="en-US" dirty="0" smtClean="0"/>
              <a:t>, Aurora Feint</a:t>
            </a:r>
          </a:p>
          <a:p>
            <a:endParaRPr lang="en-US" dirty="0"/>
          </a:p>
          <a:p>
            <a:r>
              <a:rPr lang="en-US" dirty="0" smtClean="0"/>
              <a:t>Worms – </a:t>
            </a:r>
            <a:r>
              <a:rPr lang="en-US" dirty="0" err="1" smtClean="0"/>
              <a:t>ikee</a:t>
            </a:r>
            <a:r>
              <a:rPr lang="en-US" dirty="0" smtClean="0"/>
              <a:t>, Dutch Ransom, </a:t>
            </a:r>
            <a:r>
              <a:rPr lang="en-US" dirty="0" err="1" smtClean="0"/>
              <a:t>Privacy.A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Vulnerabilities – </a:t>
            </a:r>
            <a:r>
              <a:rPr lang="en-US" dirty="0" err="1" smtClean="0"/>
              <a:t>libtiff</a:t>
            </a:r>
            <a:r>
              <a:rPr lang="en-US" dirty="0" smtClean="0"/>
              <a:t>, SMS Fuzzing, </a:t>
            </a:r>
            <a:r>
              <a:rPr lang="en-US" dirty="0" err="1" smtClean="0"/>
              <a:t>Jailbreakme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69712783"/>
      </p:ext>
    </p:extLst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 …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/>
              <a:t>Bring “Separation of Concern” in your Architecture and handle different concerns separately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/>
              <a:t>Test </a:t>
            </a:r>
            <a:r>
              <a:rPr lang="en-US" sz="2000" dirty="0"/>
              <a:t>your app </a:t>
            </a:r>
            <a:r>
              <a:rPr lang="en-US" sz="2000" dirty="0" smtClean="0"/>
              <a:t>on</a:t>
            </a:r>
            <a:endParaRPr lang="en-US" sz="2000" dirty="0"/>
          </a:p>
          <a:p>
            <a:pPr marL="857250" lvl="1" indent="-457200">
              <a:buFont typeface="Arial" pitchFamily="34" charset="0"/>
              <a:buChar char="•"/>
            </a:pPr>
            <a:r>
              <a:rPr lang="en-US" sz="1800" dirty="0"/>
              <a:t>Multiple </a:t>
            </a:r>
            <a:r>
              <a:rPr lang="en-US" sz="1800" dirty="0" err="1" smtClean="0"/>
              <a:t>iOS</a:t>
            </a:r>
            <a:r>
              <a:rPr lang="en-US" sz="1800" dirty="0" smtClean="0"/>
              <a:t> </a:t>
            </a:r>
            <a:r>
              <a:rPr lang="en-US" sz="1800" dirty="0"/>
              <a:t>platform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en-US" sz="1800" dirty="0"/>
              <a:t>Multiple Network (across globe)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en-US" sz="1800" dirty="0"/>
              <a:t>Multiple </a:t>
            </a:r>
            <a:r>
              <a:rPr lang="en-US" sz="1800" dirty="0" err="1" smtClean="0"/>
              <a:t>iPHONE</a:t>
            </a:r>
            <a:r>
              <a:rPr lang="en-US" sz="1800" dirty="0" smtClean="0"/>
              <a:t> </a:t>
            </a:r>
            <a:r>
              <a:rPr lang="en-US" sz="1800" dirty="0"/>
              <a:t>handset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/>
              <a:t>Conduct effective Beta Test of your app and deliver more usable solution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/>
              <a:t>Use </a:t>
            </a:r>
            <a:r>
              <a:rPr lang="en-US" sz="2000" i="1" dirty="0"/>
              <a:t>Real</a:t>
            </a:r>
            <a:r>
              <a:rPr lang="en-US" sz="2000" dirty="0"/>
              <a:t> Data and </a:t>
            </a:r>
            <a:r>
              <a:rPr lang="en-US" sz="2000" i="1" dirty="0"/>
              <a:t>Real </a:t>
            </a:r>
            <a:r>
              <a:rPr lang="en-US" sz="2000" dirty="0" smtClean="0"/>
              <a:t>people </a:t>
            </a:r>
            <a:r>
              <a:rPr lang="en-US" sz="2000" dirty="0"/>
              <a:t>to test </a:t>
            </a:r>
            <a:r>
              <a:rPr lang="en-US" sz="2000" i="1" dirty="0"/>
              <a:t>Real</a:t>
            </a:r>
            <a:r>
              <a:rPr lang="en-US" sz="2000" dirty="0" smtClean="0"/>
              <a:t> Applications in </a:t>
            </a:r>
            <a:r>
              <a:rPr lang="en-US" sz="2000" i="1" dirty="0"/>
              <a:t>Real</a:t>
            </a:r>
            <a:r>
              <a:rPr lang="en-US" sz="2000" dirty="0" smtClean="0"/>
              <a:t> </a:t>
            </a:r>
            <a:r>
              <a:rPr lang="en-US" sz="2000" dirty="0" smtClean="0"/>
              <a:t>networks</a:t>
            </a:r>
            <a:endParaRPr lang="en-US" sz="20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/>
              <a:t>Analyze usage pattern of your app to identify areas of improvement (performance, security </a:t>
            </a:r>
            <a:r>
              <a:rPr lang="en-US" sz="2000" dirty="0" err="1" smtClean="0"/>
              <a:t>etc</a:t>
            </a:r>
            <a:r>
              <a:rPr lang="en-US" sz="2000" dirty="0" smtClean="0"/>
              <a:t>)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417027305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763000" cy="4781550"/>
          </a:xfrm>
        </p:spPr>
        <p:txBody>
          <a:bodyPr/>
          <a:lstStyle/>
          <a:p>
            <a:r>
              <a:rPr lang="en-US" dirty="0" err="1" smtClean="0"/>
              <a:t>iPhoney</a:t>
            </a:r>
            <a:r>
              <a:rPr lang="en-US" dirty="0"/>
              <a:t> - http://www.marketcircle.com/iphoney</a:t>
            </a:r>
            <a:r>
              <a:rPr lang="en-US" dirty="0" smtClean="0"/>
              <a:t>/</a:t>
            </a:r>
          </a:p>
          <a:p>
            <a:endParaRPr lang="en-US" dirty="0"/>
          </a:p>
          <a:p>
            <a:r>
              <a:rPr lang="en-US" dirty="0"/>
              <a:t>W3c - http://validator.w3.org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MobiReady</a:t>
            </a:r>
            <a:r>
              <a:rPr lang="en-US" dirty="0"/>
              <a:t> - http://</a:t>
            </a:r>
            <a:r>
              <a:rPr lang="en-US" dirty="0" smtClean="0"/>
              <a:t>ready.mobi</a:t>
            </a:r>
          </a:p>
          <a:p>
            <a:endParaRPr lang="en-US" dirty="0"/>
          </a:p>
          <a:p>
            <a:r>
              <a:rPr lang="en-US" dirty="0" err="1" smtClean="0"/>
              <a:t>FoneMonkey</a:t>
            </a:r>
            <a:r>
              <a:rPr lang="en-US" dirty="0"/>
              <a:t> - http://</a:t>
            </a:r>
            <a:r>
              <a:rPr lang="en-US" dirty="0" smtClean="0"/>
              <a:t>www.gorillalogic.com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30712766"/>
      </p:ext>
    </p:extLst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808</TotalTime>
  <Words>302</Words>
  <Application>Microsoft Office PowerPoint</Application>
  <PresentationFormat>On-screen Show (4:3)</PresentationFormat>
  <Paragraphs>68</Paragraphs>
  <Slides>10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Office Theme</vt:lpstr>
      <vt:lpstr>Office Theme</vt:lpstr>
      <vt:lpstr>Office Theme</vt:lpstr>
      <vt:lpstr>PowerPoint Presentation</vt:lpstr>
      <vt:lpstr>Agenda</vt:lpstr>
      <vt:lpstr>iPhone facts</vt:lpstr>
      <vt:lpstr>iPhone facts contd …</vt:lpstr>
      <vt:lpstr>Challenges</vt:lpstr>
      <vt:lpstr>Customer Challenges</vt:lpstr>
      <vt:lpstr>Security</vt:lpstr>
      <vt:lpstr>Solutions …</vt:lpstr>
      <vt:lpstr>Tools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Overview Presented by : Anuradha Biswas</dc:title>
  <dc:creator>Sumukha Rao</dc:creator>
  <cp:lastModifiedBy>Abhik Biswas</cp:lastModifiedBy>
  <cp:revision>80</cp:revision>
  <cp:lastPrinted>1601-01-01T00:00:00Z</cp:lastPrinted>
  <dcterms:created xsi:type="dcterms:W3CDTF">2010-05-31T07:25:41Z</dcterms:created>
  <dcterms:modified xsi:type="dcterms:W3CDTF">2011-01-22T09:12:51Z</dcterms:modified>
</cp:coreProperties>
</file>